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Objetivo: Apresentar uma personagem e escolher am, is ou are em frases afirmativas.</a:t>
            </a:r>
          </a:p>
          <a:p>
            <a:r>
              <a:t>Pré-requisitos: Reconhecer nomes de pessoas; nenhuma estrutura gramatical anterior é exigida.</a:t>
            </a:r>
          </a:p>
          <a:p>
            <a:r>
              <a:t>Acolhimento 0–5 min. Use o roteiro do professor.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5–10 min. Leia o diálogo duas vezes. Confirme o significado com a turma.</a:t>
            </a:r>
          </a:p>
          <a:p>
            <a:r>
              <a:t>Mia: Hello! I am Mia.</a:t>
            </a:r>
          </a:p>
          <a:p>
            <a:r>
              <a:t>Ben: Hi! I am Ben.</a:t>
            </a:r>
          </a:p>
          <a:p>
            <a:r>
              <a:t>Mia: We are friends.</a:t>
            </a:r>
          </a:p>
          <a:p>
            <a:r>
              <a:t>Ben: Yes! We are happy.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10–17 min. Explique as três regras, alterando uma peça de cada vez.</a:t>
            </a:r>
          </a:p>
          <a:p>
            <a:r>
              <a:t>Use I am para falar de si: I am Mia.</a:t>
            </a:r>
          </a:p>
          <a:p>
            <a:r>
              <a:t>Use he/she/it is; use you/we/they are.</a:t>
            </a:r>
          </a:p>
          <a:p>
            <a:r>
              <a:t>Em inglês, mantenha o sujeito: I am happy. Não escreva apenas Am happy.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Continue a modelagem. Peça que apontem sujeito e verbo.</a:t>
            </a:r>
          </a:p>
          <a:p>
            <a:r>
              <a:t>Use I am para falar de si: I am Mia.</a:t>
            </a:r>
          </a:p>
          <a:p>
            <a:r>
              <a:t>Use he/she/it is; use you/we/they are.</a:t>
            </a:r>
          </a:p>
          <a:p>
            <a:r>
              <a:t>Em inglês, mantenha o sujeito: I am happy. Não escreva apenas Am happy.</a:t>
            </a:r>
          </a:p>
          <a:p>
            <a:r>
              <a:t>Nota: Modele apontando para os cartões, sem pedir que a turma memorize a lista inteira antes de falar. Apresente a student como expressão pronta. Não ensine contrações nesta primeira aula.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17–22 min. Mostre uma questão de cada vez cobrindo as demais, se necessário.</a:t>
            </a:r>
          </a:p>
          <a:p>
            <a:r>
              <a:t>I ___ Mia. → am</a:t>
            </a:r>
          </a:p>
          <a:p>
            <a:r>
              <a:t>She ___ happy. → is</a:t>
            </a:r>
          </a:p>
          <a:p>
            <a:r>
              <a:t>We ___ ready. → are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22–34 min. Distribua as páginas 1 e 2 do aluno. Dê apoio de leitura.</a:t>
            </a:r>
          </a:p>
          <a:p>
            <a:r>
              <a:t>Primeiras respostas: am; is; are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34–45 min. Modele uma rodada antes de distribuir os cartões.</a:t>
            </a:r>
          </a:p>
          <a:p>
            <a:r>
              <a:t>Apoio: Leia as opções em voz alta. Disponibilize três cartões grandes: am, is, are. Aceite resposta oral antes da escrita.</a:t>
            </a:r>
          </a:p>
          <a:p>
            <a:r>
              <a:t>Extensão: Apresentar duas personagens com They are... e substituir nomes por he/she.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Cartões também disponíveis na página 3 do aluno.</a:t>
            </a:r>
          </a:p>
          <a:p>
            <a:r>
              <a:t>Modelo:</a:t>
            </a:r>
          </a:p>
          <a:p>
            <a:r>
              <a:t>A: Hello! I am Mia. I am happy.</a:t>
            </a:r>
          </a:p>
          <a:p>
            <a:r>
              <a:t>B: She is Mia. She is happy.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45–50 min. Recolha uma resposta curta. Não use como certificação.</a:t>
            </a:r>
          </a:p>
          <a:p>
            <a:r>
              <a:t>Resposta: are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Explique a tarefa da página 4.</a:t>
            </a:r>
          </a:p>
          <a:p>
            <a:r>
              <a:t>Respostas da revisão: am; is; are; She is ready.</a:t>
            </a:r>
          </a:p>
          <a:p>
            <a:r>
              <a:t>Exemplo de produção: I am Lia. I am happy.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Olá! Quem sou eu?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01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0550" y="2009774"/>
            <a:ext cx="10668000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600" b="1">
                <a:solidFill>
                  <a:srgbClr val="397341"/>
                </a:solidFill>
                <a:latin typeface="Arial"/>
              </a:defRPr>
            </a:pPr>
            <a:r>
              <a:t>Hello, I am Mia!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52450" y="3267075"/>
            <a:ext cx="10953750" cy="1828800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1050" y="3495675"/>
            <a:ext cx="10096500" cy="3810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1">
                <a:solidFill>
                  <a:srgbClr val="55268B"/>
                </a:solidFill>
                <a:latin typeface="Arial"/>
              </a:defRPr>
            </a:pPr>
            <a:r>
              <a:t>NOSSA MISSÃO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1050" y="4048124"/>
            <a:ext cx="10048875" cy="9239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250" b="0">
                <a:solidFill>
                  <a:srgbClr val="282337"/>
                </a:solidFill>
                <a:latin typeface="Arial"/>
              </a:defRPr>
            </a:pPr>
            <a:r>
              <a:t>Apresentar uma personagem e escolher am, is ou are em frases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250" b="0">
                <a:solidFill>
                  <a:srgbClr val="282337"/>
                </a:solidFill>
                <a:latin typeface="Arial"/>
              </a:defRPr>
            </a:pPr>
            <a:r>
              <a:t>afirmativas.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9125" y="5400675"/>
            <a:ext cx="10477500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875" b="0">
                <a:solidFill>
                  <a:srgbClr val="655D72"/>
                </a:solidFill>
                <a:latin typeface="Arial"/>
              </a:defRPr>
            </a:pPr>
            <a:r>
              <a:t>Você pode falar, apontar, desenhar e escrever.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Vamos ouvir e participar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02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33400" y="2076450"/>
            <a:ext cx="6743700" cy="36957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3425" y="2295525"/>
            <a:ext cx="6286500" cy="3219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Mia: Hello! I am Mia.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Ben: Hi! I am Ben.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Mia: We are friends.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Ben: Yes! We are happy.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81899" y="2095499"/>
            <a:ext cx="4000500" cy="3810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425" b="1">
                <a:solidFill>
                  <a:srgbClr val="397341"/>
                </a:solidFill>
                <a:latin typeface="Arial"/>
              </a:defRPr>
            </a:pPr>
            <a:r>
              <a:t>PALAVRAS DE APOIO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81899" y="26193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hello = olá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81899" y="309562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friend = amigo(a)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81899" y="35718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student = estudante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81899" y="4048124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happy = feliz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81899" y="45243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ready = pronto(a)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81899" y="500062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name = nome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Monte a frase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03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52450" y="2057400"/>
            <a:ext cx="10934700" cy="933449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90575" y="227647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55268B"/>
                </a:solidFill>
                <a:latin typeface="Arial"/>
              </a:defRPr>
            </a:pPr>
            <a:r>
              <a:t>I + am + happy.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52450" y="3219450"/>
            <a:ext cx="10934700" cy="933449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90575" y="343852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397341"/>
                </a:solidFill>
                <a:latin typeface="Arial"/>
              </a:defRPr>
            </a:pPr>
            <a:r>
              <a:t>She + is + a student.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52450" y="4381500"/>
            <a:ext cx="10934700" cy="933449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90575" y="460057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55268B"/>
                </a:solidFill>
                <a:latin typeface="Arial"/>
              </a:defRPr>
            </a:pPr>
            <a:r>
              <a:t>We + are + friends.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Veja como funciona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04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7225" y="21050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I am ready.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7225" y="2657475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Estou pronto(a).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7225" y="33242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He is Ben.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7225" y="3876674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Ele é Ben.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7225" y="45434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They are friends.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7225" y="5095875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Eles são amigos.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Sua vez: pense e responda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05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71500" y="2066924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14375" y="21717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38275" y="21526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I ___ Mia.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71500" y="3286125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14375" y="33909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38275" y="33718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She ___ happy.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71500" y="4505325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4375" y="46101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38275" y="45910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We ___ ready.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Lápis em ação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06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1990725"/>
            <a:ext cx="10668000" cy="6096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400" b="1">
                <a:solidFill>
                  <a:srgbClr val="397341"/>
                </a:solidFill>
                <a:latin typeface="Arial"/>
              </a:defRPr>
            </a:pPr>
            <a:r>
              <a:t>Abra as páginas 1 e 2 da sua atividade.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7700" y="29146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1. I ___ a student. (am / is)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" y="37528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2. He ___ Leo. (are / is)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" y="45910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3. You ___ my friend. (is / are)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Crachás de personagens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07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650" y="2057400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1. Cada criança escolhe um cartão e lê o nome de sua personagem.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8650" y="3228975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2. Apresente-se com I am...; o colega apresenta você usando he ou she.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8650" y="4400550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3. Troquem os cartões e repitam. Use personagens fictícias.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Escolha um cartão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08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52450" y="2066924"/>
            <a:ext cx="5381625" cy="1666875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14375" y="2219325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4375" y="2686050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MIA | student | happy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00775" y="2066924"/>
            <a:ext cx="5381625" cy="1666875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62700" y="2219325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62700" y="2686050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BEN | student | ready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52450" y="3962399"/>
            <a:ext cx="5381625" cy="1666875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4375" y="4114800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4375" y="4581525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LIA | student | ready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00775" y="3962399"/>
            <a:ext cx="5381625" cy="1666875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62700" y="4114800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62700" y="4581525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LEO | student | happy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Antes de sair...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09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1975" y="2305050"/>
            <a:ext cx="10925175" cy="1838324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0100" y="2571750"/>
            <a:ext cx="10382250" cy="1362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850" b="1">
                <a:solidFill>
                  <a:srgbClr val="55268B"/>
                </a:solidFill>
                <a:latin typeface="Arial"/>
              </a:defRPr>
            </a:pPr>
            <a:r>
              <a:t>Complete: We ___ friends.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7225" y="4648200"/>
            <a:ext cx="10763250" cy="8382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655D72"/>
                </a:solidFill>
                <a:latin typeface="Arial"/>
              </a:defRPr>
            </a:pPr>
            <a:r>
              <a:t>Tente responder. Depois confira com o professor.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Continue a aventura!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10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7700" y="2028825"/>
            <a:ext cx="10668000" cy="619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397341"/>
                </a:solidFill>
                <a:latin typeface="Arial"/>
              </a:defRPr>
            </a:pPr>
            <a:r>
              <a:t>Em casa: página 4 da atividade.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1975" y="3009900"/>
            <a:ext cx="10925175" cy="21717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0100" y="3295650"/>
            <a:ext cx="10382250" cy="16192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Desenhe uma personagem. Escreva duas frases: I am [nome]. I am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happy/ready.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" y="5486400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875" b="0">
                <a:solidFill>
                  <a:srgbClr val="655D72"/>
                </a:solidFill>
                <a:latin typeface="Arial"/>
              </a:defRPr>
            </a:pPr>
            <a:r>
              <a:t>Use os modelos. Na próxima aula, vamos compartilhar!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