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Objetivo: Falar de rotinas com Simple Present afirmativo, reconhecendo a forma com he/she.</a:t>
            </a:r>
          </a:p>
          <a:p>
            <a:r>
              <a:t>Pré-requisitos: Aula 1: I, he, she, we e they; leitura de frases simples.</a:t>
            </a:r>
          </a:p>
          <a:p>
            <a:r>
              <a:t>Acolhimento 0–5 min. Use o roteiro do professor.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5–10 min. Leia o diálogo duas vezes. Confirme o significado com a turma.</a:t>
            </a:r>
          </a:p>
          <a:p>
            <a:r>
              <a:t>Mia: I read every day.</a:t>
            </a:r>
          </a:p>
          <a:p>
            <a:r>
              <a:t>Ben: I play after school.</a:t>
            </a:r>
          </a:p>
          <a:p>
            <a:r>
              <a:t>Mia: Leo studies English.</a:t>
            </a:r>
          </a:p>
          <a:p>
            <a:r>
              <a:t>Ben: Lia watches cartoons.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10–17 min. Explique as três regras, alterando uma peça de cada vez.</a:t>
            </a:r>
          </a:p>
          <a:p>
            <a:r>
              <a:t>Com I/you/we/they, use a forma base: I play. They read.</a:t>
            </a:r>
          </a:p>
          <a:p>
            <a:r>
              <a:t>Com he/she/it, acrescente -s em muitos verbos: she plays; he reads.</a:t>
            </a:r>
          </a:p>
          <a:p>
            <a:r>
              <a:t>Nesta aula: watch → watches; study → studies; go → goes. Aprenda essas formas com exemplos.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Continue a modelagem. Peça que apontem sujeito e verbo.</a:t>
            </a:r>
          </a:p>
          <a:p>
            <a:r>
              <a:t>Com I/you/we/they, use a forma base: I play. They read.</a:t>
            </a:r>
          </a:p>
          <a:p>
            <a:r>
              <a:t>Com he/she/it, acrescente -s em muitos verbos: she plays; he reads.</a:t>
            </a:r>
          </a:p>
          <a:p>
            <a:r>
              <a:t>Nesta aula: watch → watches; study → studies; go → goes. Aprenda essas formas com exemplos.</a:t>
            </a:r>
          </a:p>
          <a:p>
            <a:r>
              <a:t>Nota: Ensine no máximo seis verbos. A pergunta What does Ben play? é apoio de leitura, não conteúdo a cobrar produtivamente nesta aula; traduza se necessário. Não apresente todos os usos do presente de uma vez.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17–22 min. Mostre uma questão de cada vez cobrindo as demais, se necessário.</a:t>
            </a:r>
          </a:p>
          <a:p>
            <a:r>
              <a:t>I ___ every day. (read / reads) → read</a:t>
            </a:r>
          </a:p>
          <a:p>
            <a:r>
              <a:t>She ___ after school. (play / plays) → plays</a:t>
            </a:r>
          </a:p>
          <a:p>
            <a:r>
              <a:t>He ___ English. (study / studies) → studies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22–34 min. Distribua as páginas 1 e 2 do aluno. Dê apoio de leitura.</a:t>
            </a:r>
          </a:p>
          <a:p>
            <a:r>
              <a:t>Primeiras respostas: study; reads; watches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34–45 min. Modele uma rodada antes de distribuir os cartões.</a:t>
            </a:r>
          </a:p>
          <a:p>
            <a:r>
              <a:t>Apoio: Disponibilize cartões de pares I play / she plays e cores diferentes para a terminação.</a:t>
            </a:r>
          </a:p>
          <a:p>
            <a:r>
              <a:t>Extensão: Comparar a rotina de duas personagens com They e depois descrevê-las individualmente.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Cartões também disponíveis na página 3 do aluno.</a:t>
            </a:r>
          </a:p>
          <a:p>
            <a:r>
              <a:t>Modelo:</a:t>
            </a:r>
          </a:p>
          <a:p>
            <a:r>
              <a:t>A: Mia reads after school.</a:t>
            </a:r>
          </a:p>
          <a:p>
            <a:r>
              <a:t>B: Ben plays football.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45–50 min. Recolha uma resposta curta. Não use como certificação.</a:t>
            </a:r>
          </a:p>
          <a:p>
            <a:r>
              <a:t>Resposta: reads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a tarefa da página 4.</a:t>
            </a:r>
          </a:p>
          <a:p>
            <a:r>
              <a:t>Respostas da revisão: reads; study; watches; go</a:t>
            </a:r>
          </a:p>
          <a:p>
            <a:r>
              <a:t>Exemplo de produção: She reads books. She studies English. She plays after school.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Meu dia em inglês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01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0550" y="2009774"/>
            <a:ext cx="10668000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600" b="1">
                <a:solidFill>
                  <a:srgbClr val="397341"/>
                </a:solidFill>
                <a:latin typeface="Arial"/>
              </a:defRPr>
            </a:pPr>
            <a:r>
              <a:t>I play. She plays.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2450" y="3267075"/>
            <a:ext cx="10953750" cy="1828800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81050" y="3495675"/>
            <a:ext cx="10096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1">
                <a:solidFill>
                  <a:srgbClr val="55268B"/>
                </a:solidFill>
                <a:latin typeface="Arial"/>
              </a:defRPr>
            </a:pPr>
            <a:r>
              <a:t>NOSSA MISSÃO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1050" y="4048124"/>
            <a:ext cx="10048875" cy="9239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Falar de rotinas com Simple Present afirmativo, reconhecendo 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250" b="0">
                <a:solidFill>
                  <a:srgbClr val="282337"/>
                </a:solidFill>
                <a:latin typeface="Arial"/>
              </a:defRPr>
            </a:pPr>
            <a:r>
              <a:t>forma com he/she.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9125" y="5400675"/>
            <a:ext cx="10477500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Você pode falar, apontar, desenhar e escrever.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Vamos ouvir e participar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02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3400" y="2076450"/>
            <a:ext cx="6743700" cy="3695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3425" y="2295525"/>
            <a:ext cx="6286500" cy="3219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I read every day.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I play after school.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Mia: Leo studies English.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Ben: Lia watches cartoons.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1899" y="2095499"/>
            <a:ext cx="4000500" cy="3810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425" b="1">
                <a:solidFill>
                  <a:srgbClr val="397341"/>
                </a:solidFill>
                <a:latin typeface="Arial"/>
              </a:defRPr>
            </a:pPr>
            <a:r>
              <a:t>PALAVRAS DE APOIO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81899" y="2619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play = brincar/jogar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581899" y="3095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read = 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1899" y="35718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study = estudar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81899" y="4048124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watch = assistir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81899" y="452437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go = ir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581899" y="5000625"/>
            <a:ext cx="3952875" cy="4381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575" b="0">
                <a:solidFill>
                  <a:srgbClr val="282337"/>
                </a:solidFill>
                <a:latin typeface="Arial"/>
              </a:defRPr>
            </a:pPr>
            <a:r>
              <a:t>every day = todos os dias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Monte a frase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03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574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90575" y="22764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I + play + after school.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2450" y="3219450"/>
            <a:ext cx="10934700" cy="933449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575" y="343852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She + plays + after school.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52450" y="4381500"/>
            <a:ext cx="10934700" cy="933449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0575" y="4600575"/>
            <a:ext cx="10382250" cy="600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55268B"/>
                </a:solidFill>
                <a:latin typeface="Arial"/>
              </a:defRPr>
            </a:pPr>
            <a:r>
              <a:t>He + studies + English.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Veja como funciona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04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7225" y="21050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I read every day.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7225" y="26574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Leio todos os dias.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33242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She watches cartoons.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7225" y="3876674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Ela assiste a desenhos.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7225" y="4543425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625" b="1">
                <a:solidFill>
                  <a:srgbClr val="55268B"/>
                </a:solidFill>
                <a:latin typeface="Arial"/>
              </a:defRPr>
            </a:pPr>
            <a:r>
              <a:t>They go to school.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5" y="5095875"/>
            <a:ext cx="10763250" cy="3905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725" b="0">
                <a:solidFill>
                  <a:srgbClr val="655D72"/>
                </a:solidFill>
                <a:latin typeface="Arial"/>
              </a:defRPr>
            </a:pPr>
            <a:r>
              <a:t>Eles vão à escola.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Sua vez: pense e responda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05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71500" y="2066924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1717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38275" y="21526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I ___ every day. (read / reads)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71500" y="32861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4375" y="33909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8275" y="33718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She ___ after school. (play / plays)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" y="4505325"/>
            <a:ext cx="647700" cy="647700"/>
          </a:xfrm>
          <a:prstGeom prst="roundRect">
            <a:avLst/>
          </a:prstGeom>
          <a:solidFill>
            <a:srgbClr val="F2C8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610100"/>
            <a:ext cx="381000" cy="4095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025" b="1">
                <a:solidFill>
                  <a:srgbClr val="55268B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38275" y="4591050"/>
            <a:ext cx="9906000" cy="8953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He ___ English. (study / studies)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Lápis em ação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06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1990725"/>
            <a:ext cx="10668000" cy="6096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400" b="1">
                <a:solidFill>
                  <a:srgbClr val="397341"/>
                </a:solidFill>
                <a:latin typeface="Arial"/>
              </a:defRPr>
            </a:pPr>
            <a:r>
              <a:t>Abra as páginas 1 e 2 da sua atividade.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7700" y="29146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1. We ___ English. (study / studies)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700" y="37528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2. He ___ books. (read / reads)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4591050"/>
            <a:ext cx="10668000" cy="7239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00" b="0">
                <a:solidFill>
                  <a:srgbClr val="282337"/>
                </a:solidFill>
                <a:latin typeface="Arial"/>
              </a:defRPr>
            </a:pPr>
            <a:r>
              <a:t>3. Mia ___ cartoons. (watch / watches)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Rotinas de personagens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07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" y="205740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1. Cada dupla recebe dois cartões. Leia as ações em voz alta.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650" y="3228975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2. A apresenta uma personagem com he/she e o colega confere o cartão.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650" y="4400550"/>
            <a:ext cx="10668000" cy="10668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3. Troquem cartões e acrescentem uma frase sobre uma rotina inventada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282337"/>
                </a:solidFill>
                <a:latin typeface="Arial"/>
              </a:defRPr>
            </a:pPr>
            <a:r>
              <a:t>usando 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Escolha um cartão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08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52450" y="2066924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4375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4375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MIA | read after school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0775" y="2066924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2700" y="2219325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2700" y="2686050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BEN | play football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2450" y="3962399"/>
            <a:ext cx="5381625" cy="1666875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4375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75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LIA | study English every day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00775" y="3962399"/>
            <a:ext cx="5381625" cy="1666875"/>
          </a:xfrm>
          <a:prstGeom prst="roundRect">
            <a:avLst/>
          </a:prstGeom>
          <a:solidFill>
            <a:srgbClr val="E8F0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62700" y="4114800"/>
            <a:ext cx="500062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CARTÃO 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62700" y="4581525"/>
            <a:ext cx="5000625" cy="9048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1">
                <a:solidFill>
                  <a:srgbClr val="55268B"/>
                </a:solidFill>
                <a:latin typeface="Arial"/>
              </a:defRPr>
            </a:pPr>
            <a:r>
              <a:t>LEO | watch cartoons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Antes de sair...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09 / 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1975" y="2305050"/>
            <a:ext cx="10925175" cy="1838324"/>
          </a:xfrm>
          <a:prstGeom prst="roundRect">
            <a:avLst/>
          </a:prstGeom>
          <a:solidFill>
            <a:srgbClr val="EEE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" y="2571750"/>
            <a:ext cx="10382250" cy="1362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850" b="1">
                <a:solidFill>
                  <a:srgbClr val="55268B"/>
                </a:solidFill>
                <a:latin typeface="Arial"/>
              </a:defRPr>
            </a:pPr>
            <a:r>
              <a:t>Complete: She ___ books. (read / reads)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7225" y="4648200"/>
            <a:ext cx="10763250" cy="8382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175" b="0">
                <a:solidFill>
                  <a:srgbClr val="655D72"/>
                </a:solidFill>
                <a:latin typeface="Arial"/>
              </a:defRPr>
            </a:pPr>
            <a:r>
              <a:t>Tente responder. Depois confira com o professor.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8F6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5526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85750"/>
            <a:ext cx="8858250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00" b="1">
                <a:solidFill>
                  <a:srgbClr val="55268B"/>
                </a:solidFill>
                <a:latin typeface="Arial"/>
              </a:defRPr>
            </a:pPr>
            <a:r>
              <a:t>GRAMÁTICA VISUAL / KIT AULA PRONTA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87000" y="285750"/>
            <a:ext cx="1476375" cy="3238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275" b="1">
                <a:solidFill>
                  <a:srgbClr val="397341"/>
                </a:solidFill>
                <a:latin typeface="Arial"/>
              </a:defRPr>
            </a:pPr>
            <a:r>
              <a:t>AULA 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876300"/>
            <a:ext cx="11049000" cy="95250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3225" b="1">
                <a:solidFill>
                  <a:srgbClr val="55268B"/>
                </a:solidFill>
                <a:latin typeface="Arial"/>
              </a:defRPr>
            </a:pPr>
            <a:r>
              <a:t>Continue a aventura!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6267450"/>
            <a:ext cx="11277600" cy="19050"/>
          </a:xfrm>
          <a:prstGeom prst="rect">
            <a:avLst/>
          </a:prstGeom>
          <a:solidFill>
            <a:srgbClr val="DDD4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48425"/>
            <a:ext cx="10287000" cy="21907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975" b="0">
                <a:solidFill>
                  <a:srgbClr val="655D72"/>
                </a:solidFill>
                <a:latin typeface="Arial"/>
              </a:defRPr>
            </a:pPr>
            <a:r>
              <a:t>ENSINO FUNDAMENTAL • APRENDER, BRINCAR, PRATICAR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8500" y="6429375"/>
            <a:ext cx="952500" cy="238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050" b="1">
                <a:solidFill>
                  <a:srgbClr val="55268B"/>
                </a:solidFill>
                <a:latin typeface="Arial"/>
              </a:defRPr>
            </a:pPr>
            <a:r>
              <a:t>10 / 10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2028825"/>
            <a:ext cx="10668000" cy="619125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550" b="1">
                <a:solidFill>
                  <a:srgbClr val="397341"/>
                </a:solidFill>
                <a:latin typeface="Arial"/>
              </a:defRPr>
            </a:pPr>
            <a:r>
              <a:t>Em casa: página 4 da atividade.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1975" y="3009900"/>
            <a:ext cx="10925175" cy="21717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00100" y="3295650"/>
            <a:ext cx="10382250" cy="16192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Desenhe uma personagem e escreva três frases sobre a rotina dela</a:t>
            </a:r>
          </a:p>
          <a:p>
            <a:pPr>
              <a:lnSpc>
                <a:spcPct val="110000"/>
              </a:lnSpc>
              <a:spcAft>
                <a:spcPts val="0"/>
              </a:spcAft>
              <a:defRPr sz="2325" b="0">
                <a:solidFill>
                  <a:srgbClr val="282337"/>
                </a:solidFill>
                <a:latin typeface="Arial"/>
              </a:defRPr>
            </a:pPr>
            <a:r>
              <a:t>com he ou she. Use os verbos desta aula.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7700" y="5486400"/>
            <a:ext cx="10763250" cy="552450"/>
          </a:xfrm>
          <a:prstGeom prst="rect">
            <a:avLst/>
          </a:prstGeom>
          <a:noFill/>
        </p:spPr>
        <p:txBody>
          <a:bodyPr wrap="square" lIns="57150" rIns="57150" tIns="19050" bIns="0">
            <a:spAutoFit/>
          </a:bodyPr>
          <a:lstStyle/>
          <a:p>
            <a:pPr>
              <a:lnSpc>
                <a:spcPct val="110000"/>
              </a:lnSpc>
              <a:spcAft>
                <a:spcPts val="0"/>
              </a:spcAft>
              <a:defRPr sz="1875" b="0">
                <a:solidFill>
                  <a:srgbClr val="655D72"/>
                </a:solidFill>
                <a:latin typeface="Arial"/>
              </a:defRPr>
            </a:pPr>
            <a:r>
              <a:t>Use os modelos. Na próxima aula, vamos compartilhar!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