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Objetivo: Perguntar e responder sobre preferências com do/does e don't/doesn't.</a:t>
            </a:r>
          </a:p>
          <a:p>
            <a:r>
              <a:t>Pré-requisitos: Aula 6: presente afirmativo e diferença entre I e he/she.</a:t>
            </a:r>
          </a:p>
          <a:p>
            <a:r>
              <a:t>Acolhimento 0–5 min. Use o roteiro do professor.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5–10 min. Leia o diálogo duas vezes. Confirme o significado com a turma.</a:t>
            </a:r>
          </a:p>
          <a:p>
            <a:r>
              <a:t>Mia: Do you like apples?</a:t>
            </a:r>
          </a:p>
          <a:p>
            <a:r>
              <a:t>Ben: Yes, I do.</a:t>
            </a:r>
          </a:p>
          <a:p>
            <a:r>
              <a:t>Mia: Does Leo like carrots?</a:t>
            </a:r>
          </a:p>
          <a:p>
            <a:r>
              <a:t>Ben: No, he does not. He likes bananas.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10–17 min. Explique as três regras, alterando uma peça de cada vez.</a:t>
            </a:r>
          </a:p>
          <a:p>
            <a:r>
              <a:t>Pergunte Do you/they like...? e Does he/she like...?.</a:t>
            </a:r>
          </a:p>
          <a:p>
            <a:r>
              <a:t>Negue com don't ou doesn't: I don't like milk. She doesn't like carrots.</a:t>
            </a:r>
          </a:p>
          <a:p>
            <a:r>
              <a:t>Depois de does/doesn't, like fica na forma base. Não use likes.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Continue a modelagem. Peça que apontem sujeito e verbo.</a:t>
            </a:r>
          </a:p>
          <a:p>
            <a:r>
              <a:t>Pergunte Do you/they like...? e Does he/she like...?.</a:t>
            </a:r>
          </a:p>
          <a:p>
            <a:r>
              <a:t>Negue com don't ou doesn't: I don't like milk. She doesn't like carrots.</a:t>
            </a:r>
          </a:p>
          <a:p>
            <a:r>
              <a:t>Depois de does/doesn't, like fica na forma base. Não use likes.</a:t>
            </a:r>
          </a:p>
          <a:p>
            <a:r>
              <a:t>Nota: O jogo não deve classificar alimentos ou escolhas das crianças como bons ou ruins. O objetivo é linguístico. Aceite do not/does not e as contrações correspondentes.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17–22 min. Mostre uma questão de cada vez cobrindo as demais, se necessário.</a:t>
            </a:r>
          </a:p>
          <a:p>
            <a:r>
              <a:t>___ you like apples? (Do / Does) → Do</a:t>
            </a:r>
          </a:p>
          <a:p>
            <a:r>
              <a:t>She doesn't ___ milk. (like / likes) → like</a:t>
            </a:r>
          </a:p>
          <a:p>
            <a:r>
              <a:t>Does he like bananas? Responda sim. → Yes, he does.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22–34 min. Distribua as páginas 1 e 2 do aluno. Dê apoio de leitura.</a:t>
            </a:r>
          </a:p>
          <a:p>
            <a:r>
              <a:t>Primeiras respostas: Does; Do; don't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34–45 min. Modele uma rodada antes de distribuir os cartões.</a:t>
            </a:r>
          </a:p>
          <a:p>
            <a:r>
              <a:t>Apoio: Mantenha perguntas prontas e respostas YES/NO com cores. Leia os nomes dos alimentos.</a:t>
            </a:r>
          </a:p>
          <a:p>
            <a:r>
              <a:t>Extensão: Relatar duas respostas do colega sem olhar o cartão: He likes... but he doesn't like...; ensine but como extensão.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Cartões também disponíveis na página 3 do aluno.</a:t>
            </a:r>
          </a:p>
          <a:p>
            <a:r>
              <a:t>Modelo:</a:t>
            </a:r>
          </a:p>
          <a:p>
            <a:r>
              <a:t>A: Do you like apples?</a:t>
            </a:r>
          </a:p>
          <a:p>
            <a:r>
              <a:t>B: Yes, I do.</a:t>
            </a:r>
          </a:p>
          <a:p>
            <a:r>
              <a:t>A conta: She likes apples.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45–50 min. Recolha uma resposta curta. Não use como certificação.</a:t>
            </a:r>
          </a:p>
          <a:p>
            <a:r>
              <a:t>Resposta: Does she like apples?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a tarefa da página 4.</a:t>
            </a:r>
          </a:p>
          <a:p>
            <a:r>
              <a:t>Respostas da revisão: Does; do not / don't; like; Yes, they do.</a:t>
            </a:r>
          </a:p>
          <a:p>
            <a:r>
              <a:t>Exemplo de produção: She likes apples. She doesn't like milk. Does she like carrots?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Do que você gosta?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01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0550" y="2009774"/>
            <a:ext cx="10668000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600" b="1">
                <a:solidFill>
                  <a:srgbClr val="397341"/>
                </a:solidFill>
                <a:latin typeface="Arial"/>
              </a:defRPr>
            </a:pPr>
            <a:r>
              <a:t>Do you like apples?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2450" y="3267075"/>
            <a:ext cx="10953750" cy="1828800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1050" y="3495675"/>
            <a:ext cx="10096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1">
                <a:solidFill>
                  <a:srgbClr val="55268B"/>
                </a:solidFill>
                <a:latin typeface="Arial"/>
              </a:defRPr>
            </a:pPr>
            <a:r>
              <a:t>NOSSA MISSÃO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4048124"/>
            <a:ext cx="10048875" cy="9239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Perguntar e responder sobre preferências com do/does e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don't/doesn't.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125" y="5400675"/>
            <a:ext cx="10477500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Você pode falar, apontar, desenhar e escrever.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Vamos ouvir e participar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02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2076450"/>
            <a:ext cx="6743700" cy="3695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3425" y="2295525"/>
            <a:ext cx="6286500" cy="3219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Do you like apples?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Yes, I do.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Does Leo like carrots?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No, he does not. He likes bananas.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1899" y="2095499"/>
            <a:ext cx="4000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425" b="1">
                <a:solidFill>
                  <a:srgbClr val="397341"/>
                </a:solidFill>
                <a:latin typeface="Arial"/>
              </a:defRPr>
            </a:pPr>
            <a:r>
              <a:t>PALAVRAS DE APOIO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1899" y="2619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apples = maçãs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1899" y="3095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bananas = bananas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1899" y="35718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carrots = cenouras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1899" y="4048124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milk = leite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1899" y="4524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like = gostar 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1899" y="5000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food = comida/alimento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Monte a frase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03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574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0575" y="22764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Do + you + like apples?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2450" y="3219450"/>
            <a:ext cx="10934700" cy="933449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0575" y="343852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Does + she + like carrots?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2450" y="43815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0575" y="46005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She + does not + like milk.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Veja como funciona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04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7225" y="21050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Yes, I do.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" y="26574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Sim, eu gosto.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33242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No, he does not.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" y="3876674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Não, ele não gosta.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" y="45434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She doesn't like bananas.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" y="50958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Ela não gosta de bananas.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Sua vez: pense e responda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05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500" y="2066924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1717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8275" y="21526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___ you like apples? (Do / Does)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1500" y="32861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4375" y="33909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8275" y="33718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She doesn't ___ milk. (like / likes)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1500" y="45053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6101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8275" y="45910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Does he like bananas? Responda sim.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Lápis em ação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06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990725"/>
            <a:ext cx="10668000" cy="6096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400" b="1">
                <a:solidFill>
                  <a:srgbClr val="397341"/>
                </a:solidFill>
                <a:latin typeface="Arial"/>
              </a:defRPr>
            </a:pPr>
            <a:r>
              <a:t>Abra as páginas 1 e 2 da sua atividade.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29146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1. ___ she like apples? (Do / Does)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37528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2. ___ they like carrots? (Do / Does)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5910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3. I ___ like milk. (don't / doesn't)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Pesquisa das preferências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07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205740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1. Cada criança assume uma personagem do cartão. Não precisa falar de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sua alimentação real.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650" y="3228975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2. Pergunte ao colega Do you like...? para três alimentos. Anote YES ou NO.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440055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3. Conte uma descoberta usando he/she likes ou doesn't like.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Escolha um cartão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08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66924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MIA | apples YES | milk NO |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carrots YES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2066924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BEN | apples NO | milk YES |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carrots NO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2450" y="3962399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4375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LIA | bananas YES | apples YES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| milk NO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00775" y="3962399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62700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2700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LEO | bananas YES | carrots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NO | milk YES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Antes de sair...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09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1975" y="2305050"/>
            <a:ext cx="10925175" cy="1838324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" y="2571750"/>
            <a:ext cx="10382250" cy="1362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850" b="1">
                <a:solidFill>
                  <a:srgbClr val="55268B"/>
                </a:solidFill>
                <a:latin typeface="Arial"/>
              </a:defRPr>
            </a:pPr>
            <a:r>
              <a:t>Corrija: Does she likes apples?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4648200"/>
            <a:ext cx="10763250" cy="8382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655D72"/>
                </a:solidFill>
                <a:latin typeface="Arial"/>
              </a:defRPr>
            </a:pPr>
            <a:r>
              <a:t>Tente responder. Depois confira com o professor.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Continue a aventura!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10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2028825"/>
            <a:ext cx="10668000" cy="619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Em casa: página 4 da atividade.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1975" y="3009900"/>
            <a:ext cx="10925175" cy="2171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0100" y="3295650"/>
            <a:ext cx="10382250" cy="16192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Crie uma personagem e escreva duas preferências: uma afirmativa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e uma negativa. Depois escreva uma pergunta com Does.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5486400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Use os modelos. Na próxima aula, vamos compartilhar!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